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7" r:id="rId5"/>
    <p:sldId id="282" r:id="rId6"/>
    <p:sldId id="272" r:id="rId7"/>
    <p:sldId id="277" r:id="rId8"/>
    <p:sldId id="280" r:id="rId9"/>
    <p:sldId id="264" r:id="rId10"/>
    <p:sldId id="269" r:id="rId11"/>
    <p:sldId id="278" r:id="rId12"/>
    <p:sldId id="276" r:id="rId13"/>
    <p:sldId id="281" r:id="rId14"/>
    <p:sldId id="262" r:id="rId1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280" autoAdjust="0"/>
  </p:normalViewPr>
  <p:slideViewPr>
    <p:cSldViewPr>
      <p:cViewPr varScale="1">
        <p:scale>
          <a:sx n="83" d="100"/>
          <a:sy n="83" d="100"/>
        </p:scale>
        <p:origin x="48" y="537"/>
      </p:cViewPr>
      <p:guideLst>
        <p:guide pos="3839"/>
        <p:guide orient="horz" pos="2160"/>
      </p:guideLst>
    </p:cSldViewPr>
  </p:slideViewPr>
  <p:notesTextViewPr>
    <p:cViewPr>
      <p:scale>
        <a:sx n="1" d="1"/>
        <a:sy n="1" d="1"/>
      </p:scale>
      <p:origin x="0" y="0"/>
    </p:cViewPr>
  </p:notesTextViewPr>
  <p:notesViewPr>
    <p:cSldViewPr>
      <p:cViewPr varScale="1">
        <p:scale>
          <a:sx n="55" d="100"/>
          <a:sy n="55" d="100"/>
        </p:scale>
        <p:origin x="1806" y="2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2/27/2023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2/27/2023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61351F-DBB1-4664-ADA9-83BC7CB8848D}" type="slidenum">
              <a:rPr lang="en-US" smtClean="0"/>
              <a:t>1</a:t>
            </a:fld>
            <a:endParaRPr lang="en-US"/>
          </a:p>
        </p:txBody>
      </p:sp>
    </p:spTree>
    <p:extLst>
      <p:ext uri="{BB962C8B-B14F-4D97-AF65-F5344CB8AC3E}">
        <p14:creationId xmlns:p14="http://schemas.microsoft.com/office/powerpoint/2010/main" val="87915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wound care nurse, we get called when the traditional things aren’t working. </a:t>
            </a:r>
          </a:p>
          <a:p>
            <a:endParaRPr lang="en-US" dirty="0"/>
          </a:p>
          <a:p>
            <a:r>
              <a:rPr lang="en-US" dirty="0"/>
              <a:t>When I graduated nursing school, the term “advanced wound care products” didn’t exist—because the products didn’t exist. (Wet-to-dry or antibiotic ointment). Now we have to come to conferences every year to keep up with the new evidence and new advanced wound care products available.</a:t>
            </a:r>
          </a:p>
          <a:p>
            <a:endParaRPr lang="en-US" dirty="0"/>
          </a:p>
          <a:p>
            <a:r>
              <a:rPr lang="en-US" dirty="0"/>
              <a:t>When first introduced to </a:t>
            </a:r>
            <a:r>
              <a:rPr lang="en-US" dirty="0" err="1"/>
              <a:t>pHA</a:t>
            </a:r>
            <a:r>
              <a:rPr lang="en-US" dirty="0"/>
              <a:t>: these are the attributes that made it attractive as a wound cleanser for infants and children. </a:t>
            </a:r>
          </a:p>
          <a:p>
            <a:endParaRPr lang="en-US" dirty="0"/>
          </a:p>
          <a:p>
            <a:r>
              <a:rPr lang="en-US" dirty="0"/>
              <a:t>Hard to do studies on neonates and infants who cannot speak to tell you what hurts, but can tell from other signs (physical reaction and VS). </a:t>
            </a:r>
          </a:p>
          <a:p>
            <a:endParaRPr lang="en-US" dirty="0"/>
          </a:p>
          <a:p>
            <a:r>
              <a:rPr lang="en-US" dirty="0"/>
              <a:t>Started using 6-7 years ago and gained confidence with results and how well tolerated.</a:t>
            </a:r>
          </a:p>
          <a:p>
            <a:endParaRPr lang="en-US" dirty="0"/>
          </a:p>
        </p:txBody>
      </p:sp>
      <p:sp>
        <p:nvSpPr>
          <p:cNvPr id="4" name="Slide Number Placeholder 3"/>
          <p:cNvSpPr>
            <a:spLocks noGrp="1"/>
          </p:cNvSpPr>
          <p:nvPr>
            <p:ph type="sldNum" sz="quarter" idx="5"/>
          </p:nvPr>
        </p:nvSpPr>
        <p:spPr/>
        <p:txBody>
          <a:bodyPr/>
          <a:lstStyle/>
          <a:p>
            <a:fld id="{2E61351F-DBB1-4664-ADA9-83BC7CB8848D}" type="slidenum">
              <a:rPr lang="en-US" smtClean="0"/>
              <a:t>4</a:t>
            </a:fld>
            <a:endParaRPr lang="en-US"/>
          </a:p>
        </p:txBody>
      </p:sp>
    </p:spTree>
    <p:extLst>
      <p:ext uri="{BB962C8B-B14F-4D97-AF65-F5344CB8AC3E}">
        <p14:creationId xmlns:p14="http://schemas.microsoft.com/office/powerpoint/2010/main" val="1745746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61351F-DBB1-4664-ADA9-83BC7CB8848D}" type="slidenum">
              <a:rPr lang="en-US" smtClean="0"/>
              <a:t>8</a:t>
            </a:fld>
            <a:endParaRPr lang="en-US"/>
          </a:p>
        </p:txBody>
      </p:sp>
    </p:spTree>
    <p:extLst>
      <p:ext uri="{BB962C8B-B14F-4D97-AF65-F5344CB8AC3E}">
        <p14:creationId xmlns:p14="http://schemas.microsoft.com/office/powerpoint/2010/main" val="1893253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00EA6-0821-4AC5-933C-321AA6545349}" type="slidenum">
              <a:rPr lang="en-US" smtClean="0"/>
              <a:t>11</a:t>
            </a:fld>
            <a:endParaRPr lang="en-US" dirty="0"/>
          </a:p>
        </p:txBody>
      </p:sp>
    </p:spTree>
    <p:extLst>
      <p:ext uri="{BB962C8B-B14F-4D97-AF65-F5344CB8AC3E}">
        <p14:creationId xmlns:p14="http://schemas.microsoft.com/office/powerpoint/2010/main" val="4010772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2/27/2023</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2/27/2023</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2/27/2023</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2/27/2023</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2/27/2023</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2/27/2023</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2/27/2023</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2/27/2023</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2/27/2023</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2/27/2023</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2/27/2023</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innovations.bmj.com/content/early/2017/01/04/bmjinnov-2016-000145"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hyperlink" Target="https://www.bundabergnow.com/2019/08/12/2019-seniors-week-bundaberg/" TargetMode="Externa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Category:Wound_care" TargetMode="Externa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9753598" cy="3200400"/>
          </a:xfrm>
        </p:spPr>
        <p:txBody>
          <a:bodyPr>
            <a:normAutofit fontScale="90000"/>
          </a:bodyPr>
          <a:lstStyle/>
          <a:p>
            <a:pPr algn="ctr"/>
            <a:r>
              <a:rPr lang="en-US" b="1" dirty="0">
                <a:solidFill>
                  <a:schemeClr val="bg2">
                    <a:lumMod val="50000"/>
                  </a:schemeClr>
                </a:solidFill>
                <a:latin typeface="Century Gothic" panose="020B0502020202020204" pitchFamily="34" charset="0"/>
              </a:rPr>
              <a:t>Healing Your Skin: </a:t>
            </a:r>
            <a:br>
              <a:rPr lang="en-US" b="1" dirty="0">
                <a:solidFill>
                  <a:schemeClr val="bg2">
                    <a:lumMod val="50000"/>
                  </a:schemeClr>
                </a:solidFill>
                <a:latin typeface="Century Gothic" panose="020B0502020202020204" pitchFamily="34" charset="0"/>
              </a:rPr>
            </a:br>
            <a:r>
              <a:rPr lang="en-US" b="1" dirty="0">
                <a:solidFill>
                  <a:schemeClr val="bg2">
                    <a:lumMod val="50000"/>
                  </a:schemeClr>
                </a:solidFill>
                <a:latin typeface="Century Gothic" panose="020B0502020202020204" pitchFamily="34" charset="0"/>
              </a:rPr>
              <a:t>What You Should Know About Pure Hypochlorous Acid</a:t>
            </a:r>
          </a:p>
        </p:txBody>
      </p:sp>
      <p:sp>
        <p:nvSpPr>
          <p:cNvPr id="3" name="Subtitle 2"/>
          <p:cNvSpPr>
            <a:spLocks noGrp="1"/>
          </p:cNvSpPr>
          <p:nvPr>
            <p:ph type="subTitle" idx="1"/>
          </p:nvPr>
        </p:nvSpPr>
        <p:spPr>
          <a:xfrm>
            <a:off x="1522412" y="4648200"/>
            <a:ext cx="8458200" cy="1371600"/>
          </a:xfrm>
        </p:spPr>
        <p:txBody>
          <a:bodyPr>
            <a:normAutofit lnSpcReduction="10000"/>
          </a:bodyPr>
          <a:lstStyle/>
          <a:p>
            <a:pPr algn="ctr"/>
            <a:r>
              <a:rPr lang="en-US" b="1" dirty="0">
                <a:solidFill>
                  <a:schemeClr val="bg2">
                    <a:lumMod val="50000"/>
                  </a:schemeClr>
                </a:solidFill>
                <a:latin typeface="Century Schoolbook" panose="02040604050505020304" pitchFamily="18" charset="0"/>
              </a:rPr>
              <a:t>Presented by Carol Marshall-Hanson MSN RN CWON</a:t>
            </a:r>
          </a:p>
          <a:p>
            <a:pPr algn="ctr"/>
            <a:r>
              <a:rPr lang="en-US" b="1" dirty="0">
                <a:solidFill>
                  <a:schemeClr val="bg2">
                    <a:lumMod val="50000"/>
                  </a:schemeClr>
                </a:solidFill>
                <a:latin typeface="Century Schoolbook" panose="02040604050505020304" pitchFamily="18" charset="0"/>
              </a:rPr>
              <a:t>Ostomy Association of Austin</a:t>
            </a:r>
          </a:p>
          <a:p>
            <a:pPr algn="ctr"/>
            <a:r>
              <a:rPr lang="en-US" b="1" dirty="0">
                <a:solidFill>
                  <a:schemeClr val="bg2">
                    <a:lumMod val="50000"/>
                  </a:schemeClr>
                </a:solidFill>
                <a:latin typeface="Century Schoolbook" panose="02040604050505020304" pitchFamily="18" charset="0"/>
              </a:rPr>
              <a:t>March 2023</a:t>
            </a:r>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318188-0D36-9A72-49DB-DD981E929C9F}"/>
              </a:ext>
            </a:extLst>
          </p:cNvPr>
          <p:cNvSpPr txBox="1"/>
          <p:nvPr/>
        </p:nvSpPr>
        <p:spPr>
          <a:xfrm>
            <a:off x="684212" y="1828800"/>
            <a:ext cx="10515600" cy="4358116"/>
          </a:xfrm>
          <a:prstGeom prst="rect">
            <a:avLst/>
          </a:prstGeom>
          <a:noFill/>
        </p:spPr>
        <p:txBody>
          <a:bodyPr wrap="square" rtlCol="0">
            <a:spAutoFit/>
          </a:bodyPr>
          <a:lstStyle/>
          <a:p>
            <a:pPr>
              <a:lnSpc>
                <a:spcPct val="90000"/>
              </a:lnSpc>
            </a:pPr>
            <a:r>
              <a:rPr lang="en-US" sz="2800" b="1" dirty="0"/>
              <a:t>There are products on the market they say they have hypochlorous acid as an ingredient, but the products are not strictly “pure hypochlorous acid” or </a:t>
            </a:r>
            <a:r>
              <a:rPr lang="en-US" sz="2800" b="1" dirty="0" err="1"/>
              <a:t>pHA</a:t>
            </a:r>
            <a:r>
              <a:rPr lang="en-US" sz="2800" b="1" dirty="0"/>
              <a:t>. </a:t>
            </a:r>
          </a:p>
          <a:p>
            <a:pPr>
              <a:lnSpc>
                <a:spcPct val="90000"/>
              </a:lnSpc>
            </a:pPr>
            <a:endParaRPr lang="en-US" sz="2800" b="1" dirty="0"/>
          </a:p>
          <a:p>
            <a:pPr>
              <a:lnSpc>
                <a:spcPct val="90000"/>
              </a:lnSpc>
            </a:pPr>
            <a:r>
              <a:rPr lang="en-US" sz="2800" b="1" dirty="0"/>
              <a:t>Some wound cleansers are a combination of hypochlorous acid and hypochlorite (</a:t>
            </a:r>
            <a:r>
              <a:rPr lang="en-US" sz="2800" b="1" dirty="0" err="1"/>
              <a:t>Dakins</a:t>
            </a:r>
            <a:r>
              <a:rPr lang="en-US" sz="2800" b="1" dirty="0"/>
              <a:t>; aka-Diluted Bleach)</a:t>
            </a:r>
          </a:p>
          <a:p>
            <a:pPr>
              <a:lnSpc>
                <a:spcPct val="90000"/>
              </a:lnSpc>
            </a:pPr>
            <a:endParaRPr lang="en-US" sz="2800" b="1" dirty="0"/>
          </a:p>
          <a:p>
            <a:pPr>
              <a:lnSpc>
                <a:spcPct val="90000"/>
              </a:lnSpc>
            </a:pPr>
            <a:r>
              <a:rPr lang="en-US" sz="2800" b="1" dirty="0"/>
              <a:t>The problem with solutions that contain hypochlorite and other agents such as betadine or chlorhexidine is that these products kill the good cells trying to heal the wound at the same time they kill the ‘germs”.</a:t>
            </a:r>
          </a:p>
        </p:txBody>
      </p:sp>
      <p:sp>
        <p:nvSpPr>
          <p:cNvPr id="3" name="TextBox 2">
            <a:extLst>
              <a:ext uri="{FF2B5EF4-FFF2-40B4-BE49-F238E27FC236}">
                <a16:creationId xmlns:a16="http://schemas.microsoft.com/office/drawing/2014/main" id="{FD778924-1081-D744-ADFA-F5E901E1F766}"/>
              </a:ext>
            </a:extLst>
          </p:cNvPr>
          <p:cNvSpPr txBox="1"/>
          <p:nvPr/>
        </p:nvSpPr>
        <p:spPr>
          <a:xfrm>
            <a:off x="455612" y="762000"/>
            <a:ext cx="9220200" cy="452432"/>
          </a:xfrm>
          <a:prstGeom prst="rect">
            <a:avLst/>
          </a:prstGeom>
          <a:solidFill>
            <a:schemeClr val="accent6">
              <a:lumMod val="20000"/>
              <a:lumOff val="80000"/>
            </a:schemeClr>
          </a:solidFill>
        </p:spPr>
        <p:txBody>
          <a:bodyPr wrap="square" rtlCol="0">
            <a:spAutoFit/>
          </a:bodyPr>
          <a:lstStyle/>
          <a:p>
            <a:pPr>
              <a:lnSpc>
                <a:spcPct val="90000"/>
              </a:lnSpc>
            </a:pPr>
            <a:r>
              <a:rPr lang="en-US" sz="2600" b="1" dirty="0"/>
              <a:t>Beware of Sound-Alike Products: Patient Educate Thy Self</a:t>
            </a:r>
          </a:p>
        </p:txBody>
      </p:sp>
    </p:spTree>
    <p:extLst>
      <p:ext uri="{BB962C8B-B14F-4D97-AF65-F5344CB8AC3E}">
        <p14:creationId xmlns:p14="http://schemas.microsoft.com/office/powerpoint/2010/main" val="8275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A62398-FBA9-4261-8FC9-61739FD97946}"/>
              </a:ext>
            </a:extLst>
          </p:cNvPr>
          <p:cNvSpPr txBox="1"/>
          <p:nvPr/>
        </p:nvSpPr>
        <p:spPr>
          <a:xfrm>
            <a:off x="1293812" y="533400"/>
            <a:ext cx="8382000" cy="1754326"/>
          </a:xfrm>
          <a:prstGeom prst="rect">
            <a:avLst/>
          </a:prstGeom>
          <a:noFill/>
        </p:spPr>
        <p:txBody>
          <a:bodyPr wrap="square" rtlCol="0">
            <a:spAutoFit/>
          </a:bodyPr>
          <a:lstStyle/>
          <a:p>
            <a:pPr>
              <a:lnSpc>
                <a:spcPct val="90000"/>
              </a:lnSpc>
            </a:pPr>
            <a:r>
              <a:rPr lang="en-US" sz="3000" b="1" dirty="0"/>
              <a:t>Protect from light; No Rinsing, No Dilution</a:t>
            </a:r>
          </a:p>
          <a:p>
            <a:pPr>
              <a:lnSpc>
                <a:spcPct val="90000"/>
              </a:lnSpc>
            </a:pPr>
            <a:endParaRPr lang="en-US" sz="3000" b="1" dirty="0"/>
          </a:p>
          <a:p>
            <a:pPr>
              <a:lnSpc>
                <a:spcPct val="90000"/>
              </a:lnSpc>
            </a:pPr>
            <a:r>
              <a:rPr lang="en-US" sz="3000" b="1" dirty="0"/>
              <a:t>Protect from extreme Heat (stable to store at temps to 40 C (104 F)</a:t>
            </a:r>
          </a:p>
        </p:txBody>
      </p:sp>
      <p:pic>
        <p:nvPicPr>
          <p:cNvPr id="1026" name="Picture 2" descr="Wound Cleanser Vashe 16 Oz Bottle -">
            <a:extLst>
              <a:ext uri="{FF2B5EF4-FFF2-40B4-BE49-F238E27FC236}">
                <a16:creationId xmlns:a16="http://schemas.microsoft.com/office/drawing/2014/main" id="{B63650AF-70EC-B2BE-B709-7DECDBD80A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7512" y="2819400"/>
            <a:ext cx="3276600" cy="3276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64EBBC4-6CFB-AFAA-57E6-4850D76ED16D}"/>
              </a:ext>
            </a:extLst>
          </p:cNvPr>
          <p:cNvSpPr txBox="1"/>
          <p:nvPr/>
        </p:nvSpPr>
        <p:spPr>
          <a:xfrm>
            <a:off x="1257810" y="2514600"/>
            <a:ext cx="6360601" cy="4053417"/>
          </a:xfrm>
          <a:prstGeom prst="rect">
            <a:avLst/>
          </a:prstGeom>
          <a:noFill/>
        </p:spPr>
        <p:txBody>
          <a:bodyPr wrap="square" rtlCol="0">
            <a:spAutoFit/>
          </a:bodyPr>
          <a:lstStyle/>
          <a:p>
            <a:pPr>
              <a:lnSpc>
                <a:spcPct val="90000"/>
              </a:lnSpc>
            </a:pPr>
            <a:r>
              <a:rPr lang="en-US" sz="2600" b="1" dirty="0"/>
              <a:t>Used to say discard open bottle after 30 days.</a:t>
            </a:r>
          </a:p>
          <a:p>
            <a:pPr>
              <a:lnSpc>
                <a:spcPct val="90000"/>
              </a:lnSpc>
            </a:pPr>
            <a:r>
              <a:rPr lang="en-US" sz="2600" b="1" dirty="0"/>
              <a:t>Now the manufacturer has rescinded this and states solution in an open bottle is still effective.</a:t>
            </a:r>
          </a:p>
          <a:p>
            <a:pPr>
              <a:lnSpc>
                <a:spcPct val="90000"/>
              </a:lnSpc>
            </a:pPr>
            <a:endParaRPr lang="en-US" sz="2600" b="1" dirty="0"/>
          </a:p>
          <a:p>
            <a:pPr>
              <a:lnSpc>
                <a:spcPct val="90000"/>
              </a:lnSpc>
            </a:pPr>
            <a:r>
              <a:rPr lang="en-US" sz="2600" b="1" dirty="0"/>
              <a:t>**If using for a sterile procedure(such as a central line dressing), using a new 4oz bottle is recommended by practitioners but no such statement is made by the company.</a:t>
            </a:r>
          </a:p>
        </p:txBody>
      </p:sp>
    </p:spTree>
    <p:extLst>
      <p:ext uri="{BB962C8B-B14F-4D97-AF65-F5344CB8AC3E}">
        <p14:creationId xmlns:p14="http://schemas.microsoft.com/office/powerpoint/2010/main" val="276908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4DF6DB-D97A-D018-2231-1A0F01DB8DC0}"/>
              </a:ext>
            </a:extLst>
          </p:cNvPr>
          <p:cNvSpPr txBox="1"/>
          <p:nvPr/>
        </p:nvSpPr>
        <p:spPr>
          <a:xfrm>
            <a:off x="912812" y="557444"/>
            <a:ext cx="9982200" cy="5743111"/>
          </a:xfrm>
          <a:prstGeom prst="rect">
            <a:avLst/>
          </a:prstGeom>
          <a:solidFill>
            <a:schemeClr val="accent6">
              <a:lumMod val="20000"/>
              <a:lumOff val="80000"/>
            </a:schemeClr>
          </a:solidFill>
        </p:spPr>
        <p:txBody>
          <a:bodyPr wrap="square" rtlCol="0">
            <a:spAutoFit/>
          </a:bodyPr>
          <a:lstStyle/>
          <a:p>
            <a:pPr>
              <a:lnSpc>
                <a:spcPct val="90000"/>
              </a:lnSpc>
            </a:pPr>
            <a:r>
              <a:rPr lang="en-US" sz="2600" b="1" dirty="0"/>
              <a:t>Disclaimer;</a:t>
            </a:r>
          </a:p>
          <a:p>
            <a:pPr>
              <a:lnSpc>
                <a:spcPct val="90000"/>
              </a:lnSpc>
            </a:pPr>
            <a:endParaRPr lang="en-US" sz="2600" b="1" dirty="0"/>
          </a:p>
          <a:p>
            <a:pPr>
              <a:lnSpc>
                <a:spcPct val="90000"/>
              </a:lnSpc>
            </a:pPr>
            <a:r>
              <a:rPr lang="en-US" sz="2600" b="1" dirty="0"/>
              <a:t>I do not work for </a:t>
            </a:r>
            <a:r>
              <a:rPr lang="en-US" sz="2600" b="1" dirty="0" err="1"/>
              <a:t>Urgo</a:t>
            </a:r>
            <a:r>
              <a:rPr lang="en-US" sz="2600" b="1" dirty="0"/>
              <a:t>, the maker of </a:t>
            </a:r>
            <a:r>
              <a:rPr lang="en-US" sz="2600" b="1" dirty="0" err="1"/>
              <a:t>Vashe</a:t>
            </a:r>
            <a:r>
              <a:rPr lang="en-US" sz="2600" b="1" dirty="0"/>
              <a:t>. I am not being paid by them to present this information.</a:t>
            </a:r>
          </a:p>
          <a:p>
            <a:pPr>
              <a:lnSpc>
                <a:spcPct val="90000"/>
              </a:lnSpc>
            </a:pPr>
            <a:endParaRPr lang="en-US" sz="2600" b="1" dirty="0"/>
          </a:p>
          <a:p>
            <a:pPr>
              <a:lnSpc>
                <a:spcPct val="90000"/>
              </a:lnSpc>
            </a:pPr>
            <a:r>
              <a:rPr lang="en-US" sz="2600" b="1" dirty="0"/>
              <a:t>I have presented several posters at wound care conferences depicting the results I and my colleagues have had using this product with the pediatric population.</a:t>
            </a:r>
          </a:p>
          <a:p>
            <a:pPr>
              <a:lnSpc>
                <a:spcPct val="90000"/>
              </a:lnSpc>
            </a:pPr>
            <a:endParaRPr lang="en-US" sz="2600" b="1" dirty="0"/>
          </a:p>
          <a:p>
            <a:pPr>
              <a:lnSpc>
                <a:spcPct val="90000"/>
              </a:lnSpc>
            </a:pPr>
            <a:r>
              <a:rPr lang="en-US" sz="2600" b="1" dirty="0"/>
              <a:t>Some photos are stock photos. Others are de-identified to maintain anonymity of the subject. </a:t>
            </a:r>
          </a:p>
          <a:p>
            <a:pPr>
              <a:lnSpc>
                <a:spcPct val="90000"/>
              </a:lnSpc>
            </a:pPr>
            <a:endParaRPr lang="en-US" sz="2600" b="1" dirty="0"/>
          </a:p>
          <a:p>
            <a:pPr>
              <a:lnSpc>
                <a:spcPct val="90000"/>
              </a:lnSpc>
            </a:pPr>
            <a:r>
              <a:rPr lang="en-US" sz="2600" b="1" dirty="0"/>
              <a:t>This information is presented as information only for the members of the Ostomy Association of Austin. It should not be construed as medical advise.</a:t>
            </a:r>
          </a:p>
          <a:p>
            <a:pPr>
              <a:lnSpc>
                <a:spcPct val="90000"/>
              </a:lnSpc>
            </a:pPr>
            <a:endParaRPr lang="en-US" dirty="0"/>
          </a:p>
        </p:txBody>
      </p:sp>
    </p:spTree>
    <p:extLst>
      <p:ext uri="{BB962C8B-B14F-4D97-AF65-F5344CB8AC3E}">
        <p14:creationId xmlns:p14="http://schemas.microsoft.com/office/powerpoint/2010/main" val="1017928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5212" y="228600"/>
            <a:ext cx="9982199" cy="1143000"/>
          </a:xfrm>
        </p:spPr>
        <p:txBody>
          <a:bodyPr>
            <a:normAutofit fontScale="90000"/>
          </a:bodyPr>
          <a:lstStyle/>
          <a:p>
            <a:r>
              <a:rPr lang="en-US" b="1" dirty="0" err="1">
                <a:latin typeface="Arial Black" panose="020B0A04020102020204" pitchFamily="34" charset="0"/>
              </a:rPr>
              <a:t>Vashe</a:t>
            </a:r>
            <a:r>
              <a:rPr lang="en-US" b="1" dirty="0">
                <a:latin typeface="Arial Black" panose="020B0A04020102020204" pitchFamily="34" charset="0"/>
              </a:rPr>
              <a:t>: A Pure Hypochlorous Acid (</a:t>
            </a:r>
            <a:r>
              <a:rPr lang="en-US" b="1" dirty="0" err="1">
                <a:latin typeface="Arial Black" panose="020B0A04020102020204" pitchFamily="34" charset="0"/>
              </a:rPr>
              <a:t>pHA</a:t>
            </a:r>
            <a:r>
              <a:rPr lang="en-US" b="1" dirty="0">
                <a:latin typeface="Arial Black" panose="020B0A04020102020204" pitchFamily="34" charset="0"/>
              </a:rPr>
              <a:t>)Product—What is it? Who Can Use it?</a:t>
            </a:r>
          </a:p>
        </p:txBody>
      </p:sp>
      <p:sp>
        <p:nvSpPr>
          <p:cNvPr id="14" name="Content Placeholder 13"/>
          <p:cNvSpPr>
            <a:spLocks noGrp="1"/>
          </p:cNvSpPr>
          <p:nvPr>
            <p:ph idx="1"/>
          </p:nvPr>
        </p:nvSpPr>
        <p:spPr>
          <a:xfrm>
            <a:off x="5256212" y="1676400"/>
            <a:ext cx="6172201" cy="2667000"/>
          </a:xfrm>
        </p:spPr>
        <p:txBody>
          <a:bodyPr/>
          <a:lstStyle/>
          <a:p>
            <a:r>
              <a:rPr lang="en-US" b="1" dirty="0"/>
              <a:t>Marketed as a Wound Cleanser </a:t>
            </a:r>
          </a:p>
          <a:p>
            <a:r>
              <a:rPr lang="en-US" b="1" dirty="0"/>
              <a:t>Safe for all ages, even very premature infants</a:t>
            </a:r>
          </a:p>
          <a:p>
            <a:r>
              <a:rPr lang="en-US" b="1" dirty="0"/>
              <a:t>Safe for all tissues: Skin, Eyes, Perineal Area, During Surgeries</a:t>
            </a:r>
          </a:p>
        </p:txBody>
      </p:sp>
      <p:pic>
        <p:nvPicPr>
          <p:cNvPr id="2" name="Picture 1">
            <a:extLst>
              <a:ext uri="{FF2B5EF4-FFF2-40B4-BE49-F238E27FC236}">
                <a16:creationId xmlns:a16="http://schemas.microsoft.com/office/drawing/2014/main" id="{7129B67D-9B7A-8280-4066-9D3FBEEF8F9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141412" y="1686169"/>
            <a:ext cx="3765235" cy="2512118"/>
          </a:xfrm>
          <a:prstGeom prst="rect">
            <a:avLst/>
          </a:prstGeom>
        </p:spPr>
      </p:pic>
      <p:pic>
        <p:nvPicPr>
          <p:cNvPr id="4" name="Picture 3">
            <a:extLst>
              <a:ext uri="{FF2B5EF4-FFF2-40B4-BE49-F238E27FC236}">
                <a16:creationId xmlns:a16="http://schemas.microsoft.com/office/drawing/2014/main" id="{DFA9F0AF-17BE-2AC6-4A37-4DA3E6CBBBE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691540" y="3939930"/>
            <a:ext cx="3912263" cy="2613269"/>
          </a:xfrm>
          <a:prstGeom prst="rect">
            <a:avLst/>
          </a:prstGeom>
        </p:spPr>
      </p:pic>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9B78-27CC-4B12-EE37-1835059BF7C3}"/>
              </a:ext>
            </a:extLst>
          </p:cNvPr>
          <p:cNvSpPr>
            <a:spLocks noGrp="1"/>
          </p:cNvSpPr>
          <p:nvPr>
            <p:ph type="title"/>
          </p:nvPr>
        </p:nvSpPr>
        <p:spPr/>
        <p:txBody>
          <a:bodyPr/>
          <a:lstStyle/>
          <a:p>
            <a:r>
              <a:rPr lang="en-US" b="1" dirty="0"/>
              <a:t>Why </a:t>
            </a:r>
            <a:r>
              <a:rPr lang="en-US" b="1" dirty="0" err="1"/>
              <a:t>pHA</a:t>
            </a:r>
            <a:r>
              <a:rPr lang="en-US" b="1" dirty="0"/>
              <a:t> over other “wound cleansers”?</a:t>
            </a:r>
            <a:br>
              <a:rPr lang="en-US" dirty="0"/>
            </a:br>
            <a:endParaRPr lang="en-US" dirty="0"/>
          </a:p>
        </p:txBody>
      </p:sp>
      <p:sp>
        <p:nvSpPr>
          <p:cNvPr id="3" name="Content Placeholder 2">
            <a:extLst>
              <a:ext uri="{FF2B5EF4-FFF2-40B4-BE49-F238E27FC236}">
                <a16:creationId xmlns:a16="http://schemas.microsoft.com/office/drawing/2014/main" id="{69CFE7FF-E5A4-1E62-DCD3-F65878E651C9}"/>
              </a:ext>
            </a:extLst>
          </p:cNvPr>
          <p:cNvSpPr>
            <a:spLocks noGrp="1"/>
          </p:cNvSpPr>
          <p:nvPr>
            <p:ph idx="1"/>
          </p:nvPr>
        </p:nvSpPr>
        <p:spPr>
          <a:xfrm>
            <a:off x="1065212" y="1524000"/>
            <a:ext cx="10287000" cy="5105400"/>
          </a:xfrm>
        </p:spPr>
        <p:txBody>
          <a:bodyPr>
            <a:normAutofit fontScale="62500" lnSpcReduction="20000"/>
          </a:bodyPr>
          <a:lstStyle/>
          <a:p>
            <a:r>
              <a:rPr lang="en-US" sz="4000" b="1" dirty="0"/>
              <a:t>Non-cytotoxic (spares fibroblasts, macrophages, keratinocytes)</a:t>
            </a:r>
          </a:p>
          <a:p>
            <a:endParaRPr lang="en-US" sz="4000" b="1" dirty="0"/>
          </a:p>
          <a:p>
            <a:r>
              <a:rPr lang="en-US" sz="4000" b="1" dirty="0"/>
              <a:t>Antimicrobial preservative with broad spectrum effects (fungi, bacteria, viruses) and disrupts biofilm.</a:t>
            </a:r>
          </a:p>
          <a:p>
            <a:endParaRPr lang="en-US" sz="4000" b="1" dirty="0"/>
          </a:p>
          <a:p>
            <a:r>
              <a:rPr lang="en-US" sz="4000" b="1" dirty="0"/>
              <a:t>Mildly acidic pH: Comfortable application to open skin/mucous membranes (minimize pain).</a:t>
            </a:r>
          </a:p>
          <a:p>
            <a:endParaRPr lang="en-US" sz="4000" b="1" dirty="0"/>
          </a:p>
          <a:p>
            <a:r>
              <a:rPr lang="en-US" sz="4000" b="1" dirty="0"/>
              <a:t>Requires no dilution, no rinsing.</a:t>
            </a:r>
          </a:p>
          <a:p>
            <a:endParaRPr lang="en-US" sz="4000" b="1" dirty="0"/>
          </a:p>
          <a:p>
            <a:r>
              <a:rPr lang="en-US" sz="4000" b="1" dirty="0"/>
              <a:t>Can be slightly warmed (40 C) without adversely impacting the above actions (avoid hypothermia in ELBW infants).</a:t>
            </a:r>
          </a:p>
          <a:p>
            <a:endParaRPr lang="en-US" dirty="0"/>
          </a:p>
        </p:txBody>
      </p:sp>
    </p:spTree>
    <p:extLst>
      <p:ext uri="{BB962C8B-B14F-4D97-AF65-F5344CB8AC3E}">
        <p14:creationId xmlns:p14="http://schemas.microsoft.com/office/powerpoint/2010/main" val="91793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7B7B7F-1833-ED72-5B87-5CE024C4ED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412" y="2743200"/>
            <a:ext cx="3083877" cy="2863051"/>
          </a:xfrm>
          <a:prstGeom prst="rect">
            <a:avLst/>
          </a:prstGeom>
        </p:spPr>
      </p:pic>
      <p:sp>
        <p:nvSpPr>
          <p:cNvPr id="2" name="Title 1">
            <a:extLst>
              <a:ext uri="{FF2B5EF4-FFF2-40B4-BE49-F238E27FC236}">
                <a16:creationId xmlns:a16="http://schemas.microsoft.com/office/drawing/2014/main" id="{BF66D166-C262-2AD9-7FBD-A475BE5EAA4F}"/>
              </a:ext>
            </a:extLst>
          </p:cNvPr>
          <p:cNvSpPr>
            <a:spLocks noGrp="1"/>
          </p:cNvSpPr>
          <p:nvPr>
            <p:ph type="title"/>
          </p:nvPr>
        </p:nvSpPr>
        <p:spPr>
          <a:xfrm>
            <a:off x="74612" y="838200"/>
            <a:ext cx="10210800" cy="1143000"/>
          </a:xfrm>
        </p:spPr>
        <p:txBody>
          <a:bodyPr>
            <a:normAutofit fontScale="90000"/>
          </a:bodyPr>
          <a:lstStyle/>
          <a:p>
            <a:r>
              <a:rPr lang="en-US" b="1" dirty="0"/>
              <a:t>Genetic Disorders can also have skin manifestations</a:t>
            </a:r>
          </a:p>
        </p:txBody>
      </p:sp>
      <p:sp>
        <p:nvSpPr>
          <p:cNvPr id="3" name="Text Placeholder 2">
            <a:extLst>
              <a:ext uri="{FF2B5EF4-FFF2-40B4-BE49-F238E27FC236}">
                <a16:creationId xmlns:a16="http://schemas.microsoft.com/office/drawing/2014/main" id="{FD401874-3BFA-B351-63DE-8A37B60E8F37}"/>
              </a:ext>
            </a:extLst>
          </p:cNvPr>
          <p:cNvSpPr>
            <a:spLocks noGrp="1"/>
          </p:cNvSpPr>
          <p:nvPr>
            <p:ph type="body" idx="1"/>
          </p:nvPr>
        </p:nvSpPr>
        <p:spPr>
          <a:xfrm>
            <a:off x="989012" y="3429000"/>
            <a:ext cx="3047999" cy="533400"/>
          </a:xfrm>
          <a:solidFill>
            <a:schemeClr val="bg1">
              <a:lumMod val="85000"/>
            </a:schemeClr>
          </a:solidFill>
        </p:spPr>
        <p:txBody>
          <a:bodyPr>
            <a:normAutofit/>
          </a:bodyPr>
          <a:lstStyle/>
          <a:p>
            <a:r>
              <a:rPr lang="en-US" b="1" dirty="0"/>
              <a:t>Admission</a:t>
            </a:r>
          </a:p>
        </p:txBody>
      </p:sp>
      <p:pic>
        <p:nvPicPr>
          <p:cNvPr id="9" name="Picture 8">
            <a:extLst>
              <a:ext uri="{FF2B5EF4-FFF2-40B4-BE49-F238E27FC236}">
                <a16:creationId xmlns:a16="http://schemas.microsoft.com/office/drawing/2014/main" id="{64F081F5-18B7-1EA6-215B-3080182F43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7327" y="2642181"/>
            <a:ext cx="2779487" cy="3337501"/>
          </a:xfrm>
          <a:prstGeom prst="rect">
            <a:avLst/>
          </a:prstGeom>
        </p:spPr>
      </p:pic>
      <p:sp>
        <p:nvSpPr>
          <p:cNvPr id="10" name="TextBox 9">
            <a:extLst>
              <a:ext uri="{FF2B5EF4-FFF2-40B4-BE49-F238E27FC236}">
                <a16:creationId xmlns:a16="http://schemas.microsoft.com/office/drawing/2014/main" id="{7B890B3C-E3F2-D01D-C1D3-7F1E68C550FD}"/>
              </a:ext>
            </a:extLst>
          </p:cNvPr>
          <p:cNvSpPr txBox="1"/>
          <p:nvPr/>
        </p:nvSpPr>
        <p:spPr>
          <a:xfrm>
            <a:off x="4760818" y="3962400"/>
            <a:ext cx="2292504" cy="424732"/>
          </a:xfrm>
          <a:prstGeom prst="rect">
            <a:avLst/>
          </a:prstGeom>
          <a:solidFill>
            <a:schemeClr val="bg1">
              <a:lumMod val="85000"/>
            </a:schemeClr>
          </a:solidFill>
        </p:spPr>
        <p:txBody>
          <a:bodyPr wrap="square" rtlCol="0">
            <a:spAutoFit/>
          </a:bodyPr>
          <a:lstStyle/>
          <a:p>
            <a:pPr>
              <a:lnSpc>
                <a:spcPct val="90000"/>
              </a:lnSpc>
            </a:pPr>
            <a:r>
              <a:rPr lang="en-US" sz="2400" b="1" dirty="0"/>
              <a:t>12 days later</a:t>
            </a:r>
          </a:p>
        </p:txBody>
      </p:sp>
      <p:sp>
        <p:nvSpPr>
          <p:cNvPr id="11" name="TextBox 10">
            <a:extLst>
              <a:ext uri="{FF2B5EF4-FFF2-40B4-BE49-F238E27FC236}">
                <a16:creationId xmlns:a16="http://schemas.microsoft.com/office/drawing/2014/main" id="{DDBC50C7-8D21-DF1E-8282-80FCACC04E34}"/>
              </a:ext>
            </a:extLst>
          </p:cNvPr>
          <p:cNvSpPr txBox="1"/>
          <p:nvPr/>
        </p:nvSpPr>
        <p:spPr>
          <a:xfrm>
            <a:off x="7780458" y="2057400"/>
            <a:ext cx="4184682" cy="3693319"/>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sz="2600" b="1" dirty="0"/>
              <a:t>2 week old infant with previously undiagnosed genetic disorder</a:t>
            </a:r>
          </a:p>
          <a:p>
            <a:pPr marL="457200" indent="-457200">
              <a:lnSpc>
                <a:spcPct val="90000"/>
              </a:lnSpc>
              <a:buFont typeface="Arial" panose="020B0604020202020204" pitchFamily="34" charset="0"/>
              <a:buChar char="•"/>
            </a:pPr>
            <a:endParaRPr lang="en-US" sz="2600" b="1" dirty="0"/>
          </a:p>
          <a:p>
            <a:pPr marL="457200" indent="-457200">
              <a:lnSpc>
                <a:spcPct val="90000"/>
              </a:lnSpc>
              <a:buFont typeface="Arial" panose="020B0604020202020204" pitchFamily="34" charset="0"/>
              <a:buChar char="•"/>
            </a:pPr>
            <a:r>
              <a:rPr lang="en-US" sz="2600" b="1" dirty="0"/>
              <a:t>Medical treatment ensued to correct the disorder</a:t>
            </a:r>
          </a:p>
          <a:p>
            <a:pPr marL="457200" indent="-457200">
              <a:lnSpc>
                <a:spcPct val="90000"/>
              </a:lnSpc>
              <a:buFont typeface="Arial" panose="020B0604020202020204" pitchFamily="34" charset="0"/>
              <a:buChar char="•"/>
            </a:pPr>
            <a:endParaRPr lang="en-US" sz="2600" b="1" dirty="0"/>
          </a:p>
          <a:p>
            <a:pPr marL="457200" indent="-457200">
              <a:lnSpc>
                <a:spcPct val="90000"/>
              </a:lnSpc>
              <a:buFont typeface="Arial" panose="020B0604020202020204" pitchFamily="34" charset="0"/>
              <a:buChar char="•"/>
            </a:pPr>
            <a:r>
              <a:rPr lang="en-US" sz="2600" b="1" dirty="0"/>
              <a:t>Wound/Skin care included </a:t>
            </a:r>
            <a:r>
              <a:rPr lang="en-US" sz="2600" b="1" dirty="0" err="1"/>
              <a:t>pHA</a:t>
            </a:r>
            <a:r>
              <a:rPr lang="en-US" sz="2600" b="1" dirty="0"/>
              <a:t> </a:t>
            </a:r>
          </a:p>
        </p:txBody>
      </p:sp>
    </p:spTree>
    <p:extLst>
      <p:ext uri="{BB962C8B-B14F-4D97-AF65-F5344CB8AC3E}">
        <p14:creationId xmlns:p14="http://schemas.microsoft.com/office/powerpoint/2010/main" val="78328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Incontinence Associated Dermatitis (Diaper Rash)</a:t>
            </a:r>
          </a:p>
        </p:txBody>
      </p:sp>
      <p:pic>
        <p:nvPicPr>
          <p:cNvPr id="4" name="Picture 3">
            <a:extLst>
              <a:ext uri="{FF2B5EF4-FFF2-40B4-BE49-F238E27FC236}">
                <a16:creationId xmlns:a16="http://schemas.microsoft.com/office/drawing/2014/main" id="{ED53CDFE-EE83-E415-BD09-94AC3BBF57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812" y="2355268"/>
            <a:ext cx="3530600" cy="3998405"/>
          </a:xfrm>
          <a:prstGeom prst="rect">
            <a:avLst/>
          </a:prstGeom>
        </p:spPr>
      </p:pic>
      <p:pic>
        <p:nvPicPr>
          <p:cNvPr id="6" name="Picture 5">
            <a:extLst>
              <a:ext uri="{FF2B5EF4-FFF2-40B4-BE49-F238E27FC236}">
                <a16:creationId xmlns:a16="http://schemas.microsoft.com/office/drawing/2014/main" id="{A96E9A12-5447-78EF-3E25-F37C0880F3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1612" y="2286000"/>
            <a:ext cx="3397197" cy="4067673"/>
          </a:xfrm>
          <a:prstGeom prst="rect">
            <a:avLst/>
          </a:prstGeom>
        </p:spPr>
      </p:pic>
      <p:sp>
        <p:nvSpPr>
          <p:cNvPr id="7" name="TextBox 6">
            <a:extLst>
              <a:ext uri="{FF2B5EF4-FFF2-40B4-BE49-F238E27FC236}">
                <a16:creationId xmlns:a16="http://schemas.microsoft.com/office/drawing/2014/main" id="{A14B2BAF-FDC3-1625-2F3B-722CDDD47A2E}"/>
              </a:ext>
            </a:extLst>
          </p:cNvPr>
          <p:cNvSpPr txBox="1"/>
          <p:nvPr/>
        </p:nvSpPr>
        <p:spPr>
          <a:xfrm>
            <a:off x="6196013" y="1907435"/>
            <a:ext cx="4038600" cy="1089529"/>
          </a:xfrm>
          <a:prstGeom prst="rect">
            <a:avLst/>
          </a:prstGeom>
          <a:solidFill>
            <a:schemeClr val="bg1"/>
          </a:solidFill>
        </p:spPr>
        <p:txBody>
          <a:bodyPr wrap="square" rtlCol="0">
            <a:spAutoFit/>
          </a:bodyPr>
          <a:lstStyle/>
          <a:p>
            <a:pPr>
              <a:lnSpc>
                <a:spcPct val="90000"/>
              </a:lnSpc>
            </a:pPr>
            <a:r>
              <a:rPr lang="en-US" sz="2400" b="1" dirty="0"/>
              <a:t>After 5 days of adding </a:t>
            </a:r>
            <a:r>
              <a:rPr lang="en-US" sz="2400" b="1" dirty="0" err="1"/>
              <a:t>pHA</a:t>
            </a:r>
            <a:r>
              <a:rPr lang="en-US" sz="2400" b="1" dirty="0"/>
              <a:t> with Diaper Changes for skin cleansing</a:t>
            </a:r>
          </a:p>
        </p:txBody>
      </p:sp>
      <p:sp>
        <p:nvSpPr>
          <p:cNvPr id="8" name="TextBox 7">
            <a:extLst>
              <a:ext uri="{FF2B5EF4-FFF2-40B4-BE49-F238E27FC236}">
                <a16:creationId xmlns:a16="http://schemas.microsoft.com/office/drawing/2014/main" id="{000E8DE1-2D8C-F143-ACBD-FD7472F0F8FB}"/>
              </a:ext>
            </a:extLst>
          </p:cNvPr>
          <p:cNvSpPr txBox="1"/>
          <p:nvPr/>
        </p:nvSpPr>
        <p:spPr>
          <a:xfrm>
            <a:off x="1954212" y="1907435"/>
            <a:ext cx="2971800" cy="757130"/>
          </a:xfrm>
          <a:prstGeom prst="rect">
            <a:avLst/>
          </a:prstGeom>
          <a:solidFill>
            <a:schemeClr val="bg1"/>
          </a:solidFill>
        </p:spPr>
        <p:txBody>
          <a:bodyPr wrap="square" rtlCol="0">
            <a:spAutoFit/>
          </a:bodyPr>
          <a:lstStyle/>
          <a:p>
            <a:pPr algn="ctr">
              <a:lnSpc>
                <a:spcPct val="90000"/>
              </a:lnSpc>
            </a:pPr>
            <a:r>
              <a:rPr lang="en-US" sz="2400" b="1" dirty="0"/>
              <a:t>Prior to Starting </a:t>
            </a:r>
            <a:r>
              <a:rPr lang="en-US" sz="2400" b="1" dirty="0" err="1"/>
              <a:t>pHA</a:t>
            </a:r>
            <a:endParaRPr lang="en-US" sz="2400" b="1" dirty="0"/>
          </a:p>
        </p:txBody>
      </p:sp>
    </p:spTree>
    <p:extLst>
      <p:ext uri="{BB962C8B-B14F-4D97-AF65-F5344CB8AC3E}">
        <p14:creationId xmlns:p14="http://schemas.microsoft.com/office/powerpoint/2010/main" val="237837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5206B7-4405-EC66-517A-23F0189514B8}"/>
              </a:ext>
            </a:extLst>
          </p:cNvPr>
          <p:cNvSpPr txBox="1"/>
          <p:nvPr/>
        </p:nvSpPr>
        <p:spPr>
          <a:xfrm>
            <a:off x="684212" y="914400"/>
            <a:ext cx="9601200" cy="1338828"/>
          </a:xfrm>
          <a:prstGeom prst="rect">
            <a:avLst/>
          </a:prstGeom>
          <a:noFill/>
        </p:spPr>
        <p:txBody>
          <a:bodyPr wrap="square" rtlCol="0">
            <a:spAutoFit/>
          </a:bodyPr>
          <a:lstStyle/>
          <a:p>
            <a:pPr>
              <a:lnSpc>
                <a:spcPct val="90000"/>
              </a:lnSpc>
            </a:pPr>
            <a:r>
              <a:rPr lang="en-US" sz="3000" b="1" dirty="0"/>
              <a:t>Also used as instillation solution with Negative Pressure Wound Therapy (NPWT) or “Wound VAC” therapy</a:t>
            </a:r>
          </a:p>
        </p:txBody>
      </p:sp>
      <p:pic>
        <p:nvPicPr>
          <p:cNvPr id="4" name="Picture 3">
            <a:extLst>
              <a:ext uri="{FF2B5EF4-FFF2-40B4-BE49-F238E27FC236}">
                <a16:creationId xmlns:a16="http://schemas.microsoft.com/office/drawing/2014/main" id="{C67729DD-15BB-96E1-A801-EDEA1A05F32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13612" y="2743200"/>
            <a:ext cx="2514600" cy="3352800"/>
          </a:xfrm>
          <a:prstGeom prst="rect">
            <a:avLst/>
          </a:prstGeom>
        </p:spPr>
      </p:pic>
      <p:sp>
        <p:nvSpPr>
          <p:cNvPr id="6" name="TextBox 5">
            <a:extLst>
              <a:ext uri="{FF2B5EF4-FFF2-40B4-BE49-F238E27FC236}">
                <a16:creationId xmlns:a16="http://schemas.microsoft.com/office/drawing/2014/main" id="{EA4D374C-9625-4C58-822B-62DFA4BF33D2}"/>
              </a:ext>
            </a:extLst>
          </p:cNvPr>
          <p:cNvSpPr txBox="1"/>
          <p:nvPr/>
        </p:nvSpPr>
        <p:spPr>
          <a:xfrm>
            <a:off x="760412" y="2590800"/>
            <a:ext cx="5334000" cy="3831818"/>
          </a:xfrm>
          <a:prstGeom prst="rect">
            <a:avLst/>
          </a:prstGeom>
          <a:noFill/>
        </p:spPr>
        <p:txBody>
          <a:bodyPr wrap="square" rtlCol="0">
            <a:spAutoFit/>
          </a:bodyPr>
          <a:lstStyle/>
          <a:p>
            <a:pPr>
              <a:lnSpc>
                <a:spcPct val="90000"/>
              </a:lnSpc>
            </a:pPr>
            <a:r>
              <a:rPr lang="en-US" sz="3000" b="1" dirty="0"/>
              <a:t>May be inpatient or outpatient for helping close surgical wounds, especially if there was contamination.</a:t>
            </a:r>
          </a:p>
          <a:p>
            <a:pPr>
              <a:lnSpc>
                <a:spcPct val="90000"/>
              </a:lnSpc>
            </a:pPr>
            <a:endParaRPr lang="en-US" sz="3000" b="1" dirty="0"/>
          </a:p>
          <a:p>
            <a:pPr>
              <a:lnSpc>
                <a:spcPct val="90000"/>
              </a:lnSpc>
            </a:pPr>
            <a:r>
              <a:rPr lang="en-US" sz="3000" b="1" dirty="0"/>
              <a:t>Example: Ruptured area of the bowel with stool contamination into the abdomen</a:t>
            </a:r>
          </a:p>
        </p:txBody>
      </p:sp>
    </p:spTree>
    <p:extLst>
      <p:ext uri="{BB962C8B-B14F-4D97-AF65-F5344CB8AC3E}">
        <p14:creationId xmlns:p14="http://schemas.microsoft.com/office/powerpoint/2010/main" val="80503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250AC-6172-7974-7A9F-76101FB2576A}"/>
              </a:ext>
            </a:extLst>
          </p:cNvPr>
          <p:cNvSpPr>
            <a:spLocks noGrp="1"/>
          </p:cNvSpPr>
          <p:nvPr>
            <p:ph type="title"/>
          </p:nvPr>
        </p:nvSpPr>
        <p:spPr>
          <a:xfrm>
            <a:off x="1141412" y="685800"/>
            <a:ext cx="9601200" cy="1143000"/>
          </a:xfrm>
        </p:spPr>
        <p:txBody>
          <a:bodyPr>
            <a:normAutofit/>
          </a:bodyPr>
          <a:lstStyle/>
          <a:p>
            <a:r>
              <a:rPr lang="en-US" sz="3600" b="1" dirty="0"/>
              <a:t>There are many uses for </a:t>
            </a:r>
            <a:r>
              <a:rPr lang="en-US" sz="3600" b="1" dirty="0" err="1"/>
              <a:t>pHA</a:t>
            </a:r>
            <a:r>
              <a:rPr lang="en-US" sz="3600" b="1" dirty="0"/>
              <a:t>. </a:t>
            </a:r>
            <a:br>
              <a:rPr lang="en-US" sz="3600" b="1" dirty="0"/>
            </a:br>
            <a:endParaRPr lang="en-US" dirty="0"/>
          </a:p>
        </p:txBody>
      </p:sp>
      <p:sp>
        <p:nvSpPr>
          <p:cNvPr id="3" name="Content Placeholder 2">
            <a:extLst>
              <a:ext uri="{FF2B5EF4-FFF2-40B4-BE49-F238E27FC236}">
                <a16:creationId xmlns:a16="http://schemas.microsoft.com/office/drawing/2014/main" id="{0F529DC1-F585-C0CC-2131-18B5DCFBD680}"/>
              </a:ext>
            </a:extLst>
          </p:cNvPr>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en-US" sz="2400" b="1" dirty="0"/>
              <a:t>Incontinence Associated Dermatitis (Diaper rash)</a:t>
            </a:r>
          </a:p>
          <a:p>
            <a:pPr marL="342900" indent="-342900">
              <a:buFont typeface="Arial" panose="020B0604020202020204" pitchFamily="34" charset="0"/>
              <a:buChar char="•"/>
            </a:pPr>
            <a:r>
              <a:rPr lang="en-US" sz="2400" b="1" dirty="0"/>
              <a:t>Moisture Associated Skin Damage (MASD) (Peristomal skin erosion)</a:t>
            </a:r>
          </a:p>
          <a:p>
            <a:pPr marL="342900" indent="-342900">
              <a:buFont typeface="Arial" panose="020B0604020202020204" pitchFamily="34" charset="0"/>
              <a:buChar char="•"/>
            </a:pPr>
            <a:r>
              <a:rPr lang="en-US" sz="2400" b="1" dirty="0"/>
              <a:t>Staph Scalded Skin Syndrome or Stephen Johnson’s Syndrome (peds)</a:t>
            </a:r>
          </a:p>
          <a:p>
            <a:pPr marL="342900" indent="-342900">
              <a:buFont typeface="Arial" panose="020B0604020202020204" pitchFamily="34" charset="0"/>
              <a:buChar char="•"/>
            </a:pPr>
            <a:r>
              <a:rPr lang="en-US" sz="2400" b="1" dirty="0"/>
              <a:t>Surgical wounds (prevention/treatment of SSI (surgical site infection)</a:t>
            </a:r>
          </a:p>
          <a:p>
            <a:pPr marL="342900" indent="-342900">
              <a:buFont typeface="Arial" panose="020B0604020202020204" pitchFamily="34" charset="0"/>
              <a:buChar char="•"/>
            </a:pPr>
            <a:r>
              <a:rPr lang="en-US" sz="2400" b="1" dirty="0"/>
              <a:t>Labial/Perirectal Abscesses</a:t>
            </a:r>
          </a:p>
          <a:p>
            <a:pPr marL="342900" indent="-342900">
              <a:buFont typeface="Arial" panose="020B0604020202020204" pitchFamily="34" charset="0"/>
              <a:buChar char="•"/>
            </a:pPr>
            <a:r>
              <a:rPr lang="en-US" sz="2400" b="1" dirty="0"/>
              <a:t>Pressure Injuries</a:t>
            </a:r>
          </a:p>
          <a:p>
            <a:pPr marL="342900" indent="-342900">
              <a:buFont typeface="Arial" panose="020B0604020202020204" pitchFamily="34" charset="0"/>
              <a:buChar char="•"/>
            </a:pPr>
            <a:r>
              <a:rPr lang="en-US" sz="2400" b="1" dirty="0"/>
              <a:t>Burns; rashes</a:t>
            </a:r>
          </a:p>
          <a:p>
            <a:pPr marL="342900" indent="-342900">
              <a:buFont typeface="Arial" panose="020B0604020202020204" pitchFamily="34" charset="0"/>
              <a:buChar char="•"/>
            </a:pPr>
            <a:r>
              <a:rPr lang="en-US" sz="2400" b="1" dirty="0"/>
              <a:t>Epidermolysis Bullosa (peds)</a:t>
            </a:r>
          </a:p>
          <a:p>
            <a:pPr marL="342900" indent="-342900">
              <a:buFont typeface="Arial" panose="020B0604020202020204" pitchFamily="34" charset="0"/>
              <a:buChar char="•"/>
            </a:pPr>
            <a:r>
              <a:rPr lang="en-US" sz="2400" b="1" dirty="0"/>
              <a:t>Mucositis</a:t>
            </a:r>
          </a:p>
          <a:p>
            <a:pPr marL="342900" indent="-342900">
              <a:buFont typeface="Arial" panose="020B0604020202020204" pitchFamily="34" charset="0"/>
              <a:buChar char="•"/>
            </a:pPr>
            <a:r>
              <a:rPr lang="en-US" sz="2400" b="1" dirty="0"/>
              <a:t>Daily bathing for antimicrobial bath (if Sensitive to CHG</a:t>
            </a:r>
            <a:r>
              <a:rPr lang="en-US" b="1" dirty="0"/>
              <a:t>)</a:t>
            </a:r>
          </a:p>
          <a:p>
            <a:endParaRPr lang="en-US" dirty="0"/>
          </a:p>
        </p:txBody>
      </p:sp>
    </p:spTree>
    <p:extLst>
      <p:ext uri="{BB962C8B-B14F-4D97-AF65-F5344CB8AC3E}">
        <p14:creationId xmlns:p14="http://schemas.microsoft.com/office/powerpoint/2010/main" val="202148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3812" y="685800"/>
            <a:ext cx="8762999" cy="5486400"/>
          </a:xfrm>
        </p:spPr>
        <p:txBody>
          <a:bodyPr>
            <a:noAutofit/>
          </a:bodyPr>
          <a:lstStyle/>
          <a:p>
            <a:pPr marL="0" indent="0">
              <a:buNone/>
            </a:pPr>
            <a:r>
              <a:rPr lang="en-US" sz="2800" b="1" dirty="0"/>
              <a:t>Your hospital or wound care clinic may or may not use </a:t>
            </a:r>
            <a:r>
              <a:rPr lang="en-US" sz="2800" b="1" dirty="0" err="1"/>
              <a:t>Vashe</a:t>
            </a:r>
            <a:r>
              <a:rPr lang="en-US" sz="2800" b="1" dirty="0"/>
              <a:t>. Sometimes this is because a product is not “on contract.”</a:t>
            </a:r>
          </a:p>
          <a:p>
            <a:pPr marL="0" indent="0">
              <a:buNone/>
            </a:pPr>
            <a:endParaRPr lang="en-US" sz="2800" b="1" dirty="0"/>
          </a:p>
          <a:p>
            <a:pPr marL="0" indent="0">
              <a:buNone/>
            </a:pPr>
            <a:r>
              <a:rPr lang="en-US" sz="2800" b="1" dirty="0"/>
              <a:t>Your physician may have to order it.</a:t>
            </a:r>
          </a:p>
          <a:p>
            <a:pPr marL="0" indent="0">
              <a:buNone/>
            </a:pPr>
            <a:endParaRPr lang="en-US" sz="2800" b="1" dirty="0"/>
          </a:p>
          <a:p>
            <a:pPr marL="0" indent="0">
              <a:buNone/>
            </a:pPr>
            <a:r>
              <a:rPr lang="en-US" sz="2800" b="1" dirty="0"/>
              <a:t>For personal use: You can find it online, such as Amazon. </a:t>
            </a:r>
          </a:p>
          <a:p>
            <a:pPr marL="0" indent="0">
              <a:buNone/>
            </a:pPr>
            <a:endParaRPr lang="en-US" sz="2800" b="1" dirty="0"/>
          </a:p>
          <a:p>
            <a:pPr marL="0" indent="0">
              <a:buNone/>
            </a:pPr>
            <a:r>
              <a:rPr lang="en-US" sz="2800" b="1" dirty="0"/>
              <a:t>Comes in sizes (4oz, 16oz, 1L, and maybe other sizes).</a:t>
            </a:r>
          </a:p>
        </p:txBody>
      </p:sp>
    </p:spTree>
    <p:extLst>
      <p:ext uri="{BB962C8B-B14F-4D97-AF65-F5344CB8AC3E}">
        <p14:creationId xmlns:p14="http://schemas.microsoft.com/office/powerpoint/2010/main" val="13653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0F249165-F638-412C-8E0A-DFB7045CA2E0}">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132</TotalTime>
  <Words>812</Words>
  <Application>Microsoft Office PowerPoint</Application>
  <PresentationFormat>Custom</PresentationFormat>
  <Paragraphs>86</Paragraphs>
  <Slides>11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Black</vt:lpstr>
      <vt:lpstr>Century Gothic</vt:lpstr>
      <vt:lpstr>Century Schoolbook</vt:lpstr>
      <vt:lpstr>Euphemia</vt:lpstr>
      <vt:lpstr>Serenity 16x9</vt:lpstr>
      <vt:lpstr>Healing Your Skin:  What You Should Know About Pure Hypochlorous Acid</vt:lpstr>
      <vt:lpstr>PowerPoint Presentation</vt:lpstr>
      <vt:lpstr>Vashe: A Pure Hypochlorous Acid (pHA)Product—What is it? Who Can Use it?</vt:lpstr>
      <vt:lpstr>Why pHA over other “wound cleansers”? </vt:lpstr>
      <vt:lpstr>Genetic Disorders can also have skin manifestations</vt:lpstr>
      <vt:lpstr>Incontinence Associated Dermatitis (Diaper Rash)</vt:lpstr>
      <vt:lpstr>PowerPoint Presentation</vt:lpstr>
      <vt:lpstr>There are many uses for pHA.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Healing Your Skin:  What You Should Know About Pure Hypochlorous Acid</dc:title>
  <dc:creator>Carol Hanson</dc:creator>
  <cp:lastModifiedBy>Carol Hanson</cp:lastModifiedBy>
  <cp:revision>5</cp:revision>
  <dcterms:created xsi:type="dcterms:W3CDTF">2023-02-24T04:20:04Z</dcterms:created>
  <dcterms:modified xsi:type="dcterms:W3CDTF">2023-02-28T05:13:26Z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